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91" r:id="rId4"/>
    <p:sldMasterId id="2147484901" r:id="rId5"/>
    <p:sldMasterId id="2147484884" r:id="rId6"/>
    <p:sldMasterId id="2147484932" r:id="rId7"/>
  </p:sldMasterIdLst>
  <p:notesMasterIdLst>
    <p:notesMasterId r:id="rId15"/>
  </p:notesMasterIdLst>
  <p:handoutMasterIdLst>
    <p:handoutMasterId r:id="rId16"/>
  </p:handoutMasterIdLst>
  <p:sldIdLst>
    <p:sldId id="293" r:id="rId8"/>
    <p:sldId id="295" r:id="rId9"/>
    <p:sldId id="296" r:id="rId10"/>
    <p:sldId id="297" r:id="rId11"/>
    <p:sldId id="300" r:id="rId12"/>
    <p:sldId id="299" r:id="rId13"/>
    <p:sldId id="301" r:id="rId14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7">
          <p15:clr>
            <a:srgbClr val="A4A3A4"/>
          </p15:clr>
        </p15:guide>
        <p15:guide id="2" orient="horz" pos="3048" userDrawn="1">
          <p15:clr>
            <a:srgbClr val="A4A3A4"/>
          </p15:clr>
        </p15:guide>
        <p15:guide id="3" orient="horz" pos="1104" userDrawn="1">
          <p15:clr>
            <a:srgbClr val="A4A3A4"/>
          </p15:clr>
        </p15:guide>
        <p15:guide id="4" pos="55">
          <p15:clr>
            <a:srgbClr val="A4A3A4"/>
          </p15:clr>
        </p15:guide>
        <p15:guide id="5" pos="54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 Ann Apostol" initials="JA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D8E"/>
    <a:srgbClr val="B2B2B3"/>
    <a:srgbClr val="BFBFC0"/>
    <a:srgbClr val="98123D"/>
    <a:srgbClr val="A6002D"/>
    <a:srgbClr val="A5002C"/>
    <a:srgbClr val="F1BF64"/>
    <a:srgbClr val="BD6534"/>
    <a:srgbClr val="767E4A"/>
    <a:srgbClr val="025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0820" autoAdjust="0"/>
  </p:normalViewPr>
  <p:slideViewPr>
    <p:cSldViewPr snapToGrid="0" showGuides="1">
      <p:cViewPr varScale="1">
        <p:scale>
          <a:sx n="90" d="100"/>
          <a:sy n="90" d="100"/>
        </p:scale>
        <p:origin x="1296" y="63"/>
      </p:cViewPr>
      <p:guideLst>
        <p:guide orient="horz" pos="437"/>
        <p:guide orient="horz" pos="3048"/>
        <p:guide orient="horz" pos="1104"/>
        <p:guide pos="55"/>
        <p:guide pos="54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-5248" y="-12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7DDA5E6-0336-6043-97BE-2667D5222006}" type="datetimeFigureOut">
              <a:rPr lang="en-US" smtClean="0"/>
              <a:pPr/>
              <a:t>9/17/2019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2E12B18-0379-EC43-9B57-C54D0D9C72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138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35EEF68-F202-4D68-8499-4DCDD1E544DE}" type="datetimeFigureOut">
              <a:rPr lang="en-US" smtClean="0"/>
              <a:pPr/>
              <a:t>9/17/2019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9E4C13A-5EDB-4018-91C6-F8B752C11E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3397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798717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6807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1766297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Acronym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307521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pPr marL="171450" marR="0" lvl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/>
            </a:pPr>
            <a:r>
              <a:rPr lang="en-US" dirty="0"/>
              <a:t>This is a multipurpose box—use for text, tables, charts or video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28598" y="5653377"/>
            <a:ext cx="8453762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ACR1 = Acronym 1</a:t>
            </a:r>
            <a:br>
              <a:rPr lang="en-US" dirty="0"/>
            </a:br>
            <a:r>
              <a:rPr lang="en-US" dirty="0"/>
              <a:t>ACR2 = Acronym 2</a:t>
            </a:r>
            <a:br>
              <a:rPr lang="en-US" dirty="0"/>
            </a:br>
            <a:r>
              <a:rPr lang="en-US" dirty="0"/>
              <a:t>ACR3 = Acronym 3</a:t>
            </a:r>
            <a:br>
              <a:rPr lang="en-US" dirty="0"/>
            </a:br>
            <a:r>
              <a:rPr lang="en-US" dirty="0"/>
              <a:t>ACR4 = Acronym 4</a:t>
            </a:r>
            <a:br>
              <a:rPr lang="en-US" dirty="0"/>
            </a:br>
            <a:r>
              <a:rPr lang="en-US" dirty="0"/>
              <a:t>ACR5 = Acronym 5</a:t>
            </a:r>
            <a:br>
              <a:rPr lang="en-US" dirty="0"/>
            </a:br>
            <a:r>
              <a:rPr lang="en-US" dirty="0"/>
              <a:t>ACR6 = Acronym 6</a:t>
            </a:r>
            <a:br>
              <a:rPr lang="en-US" dirty="0"/>
            </a:br>
            <a:r>
              <a:rPr lang="en-US" dirty="0"/>
              <a:t>ACR7 = Acronym 7</a:t>
            </a:r>
            <a:br>
              <a:rPr lang="en-US" dirty="0"/>
            </a:br>
            <a:r>
              <a:rPr lang="en-US" dirty="0"/>
              <a:t>ACR8 = Acronym 8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Lef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28596" y="1225565"/>
            <a:ext cx="4286253" cy="4798717"/>
          </a:xfrm>
          <a:prstGeom prst="rect">
            <a:avLst/>
          </a:prstGeom>
        </p:spPr>
        <p:txBody>
          <a:bodyPr vert="horz"/>
          <a:lstStyle>
            <a:lvl1pPr marL="169863" indent="-169863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572000" y="1207637"/>
            <a:ext cx="411035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014575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Righ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474673" y="1225565"/>
            <a:ext cx="4310098" cy="4798717"/>
          </a:xfrm>
          <a:prstGeom prst="rect">
            <a:avLst/>
          </a:prstGeom>
        </p:spPr>
        <p:txBody>
          <a:bodyPr vert="horz"/>
          <a:lstStyle>
            <a:lvl1pPr marL="169863" indent="-169863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228598" y="1225424"/>
            <a:ext cx="411035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20774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F_Qua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4576833" y="1205815"/>
            <a:ext cx="191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V="1">
            <a:off x="228598" y="3641651"/>
            <a:ext cx="8623093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228598" y="1205815"/>
            <a:ext cx="4268451" cy="2366552"/>
          </a:xfrm>
          <a:prstGeom prst="rect">
            <a:avLst/>
          </a:prstGeom>
        </p:spPr>
        <p:txBody>
          <a:bodyPr vert="horz"/>
          <a:lstStyle>
            <a:lvl1pPr marL="120650" indent="-104775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4656808" y="1205815"/>
            <a:ext cx="4194883" cy="2366552"/>
          </a:xfrm>
          <a:prstGeom prst="rect">
            <a:avLst/>
          </a:prstGeom>
        </p:spPr>
        <p:txBody>
          <a:bodyPr vert="horz"/>
          <a:lstStyle>
            <a:lvl1pPr marL="120650" indent="-104775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28598" y="3693646"/>
            <a:ext cx="4268451" cy="2404751"/>
          </a:xfrm>
          <a:prstGeom prst="rect">
            <a:avLst/>
          </a:prstGeom>
        </p:spPr>
        <p:txBody>
          <a:bodyPr vert="horz"/>
          <a:lstStyle>
            <a:lvl1pPr marL="112713" indent="-11271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4656808" y="3693646"/>
            <a:ext cx="4194883" cy="2404751"/>
          </a:xfrm>
          <a:prstGeom prst="rect">
            <a:avLst/>
          </a:prstGeom>
        </p:spPr>
        <p:txBody>
          <a:bodyPr vert="horz"/>
          <a:lstStyle>
            <a:lvl1pPr marL="112713" indent="-11271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G_Compare_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579756" y="3744346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228599" y="1197639"/>
            <a:ext cx="8608104" cy="2366552"/>
          </a:xfrm>
          <a:prstGeom prst="rect">
            <a:avLst/>
          </a:prstGeom>
        </p:spPr>
        <p:txBody>
          <a:bodyPr vert="horz"/>
          <a:lstStyle>
            <a:lvl1pPr marL="120650" indent="-109538">
              <a:tabLst/>
              <a:defRPr sz="160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28598" y="3685470"/>
            <a:ext cx="4211819" cy="2404751"/>
          </a:xfrm>
          <a:prstGeom prst="rect">
            <a:avLst/>
          </a:prstGeom>
        </p:spPr>
        <p:txBody>
          <a:bodyPr vert="horz"/>
          <a:lstStyle>
            <a:lvl1pPr marL="120650" indent="-120650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4719095" y="3685470"/>
            <a:ext cx="4117607" cy="2404751"/>
          </a:xfrm>
          <a:prstGeom prst="rect">
            <a:avLst/>
          </a:prstGeom>
        </p:spPr>
        <p:txBody>
          <a:bodyPr vert="horz"/>
          <a:lstStyle>
            <a:lvl1pPr marL="120650" indent="-120650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H_Risk Format_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CEO Risk Format_P8sample_crosshatc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3300" y="814685"/>
            <a:ext cx="2234525" cy="1867301"/>
          </a:xfrm>
          <a:prstGeom prst="rect">
            <a:avLst/>
          </a:prstGeom>
        </p:spPr>
      </p:pic>
      <p:sp>
        <p:nvSpPr>
          <p:cNvPr id="11" name="Content Placeholder 6"/>
          <p:cNvSpPr>
            <a:spLocks noGrp="1"/>
          </p:cNvSpPr>
          <p:nvPr>
            <p:ph sz="quarter" idx="17"/>
          </p:nvPr>
        </p:nvSpPr>
        <p:spPr>
          <a:xfrm>
            <a:off x="228598" y="1233557"/>
            <a:ext cx="5735473" cy="4794684"/>
          </a:xfrm>
          <a:prstGeom prst="rect">
            <a:avLst/>
          </a:prstGeom>
        </p:spPr>
        <p:txBody>
          <a:bodyPr vert="horz"/>
          <a:lstStyle>
            <a:lvl1pPr marL="180975" indent="-169863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I_Risk Format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228598" y="1134320"/>
            <a:ext cx="3715605" cy="4861367"/>
          </a:xfrm>
          <a:prstGeom prst="rect">
            <a:avLst/>
          </a:prstGeom>
        </p:spPr>
        <p:txBody>
          <a:bodyPr vert="horz"/>
          <a:lstStyle>
            <a:lvl1pPr marL="180975" indent="-180975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r>
              <a:rPr lang="en-US" dirty="0"/>
              <a:t>Bullet 1 level – Bullet 130% size text – Black, 16 point Arial</a:t>
            </a:r>
          </a:p>
          <a:p>
            <a:pPr lvl="1"/>
            <a:r>
              <a:rPr lang="en-US" dirty="0"/>
              <a:t>Bullet 2 level – 14 point Arial Italic</a:t>
            </a:r>
          </a:p>
          <a:p>
            <a:pPr lvl="2"/>
            <a:r>
              <a:rPr lang="en-US" dirty="0"/>
              <a:t>Bullet 3 level – Bullet 125% size text – 14 point Arial</a:t>
            </a:r>
          </a:p>
          <a:p>
            <a:pPr lvl="3"/>
            <a:r>
              <a:rPr lang="en-US" dirty="0"/>
              <a:t>Bullet 4 level – 14 point Arial Italic</a:t>
            </a:r>
          </a:p>
          <a:p>
            <a:pPr lvl="4"/>
            <a:r>
              <a:rPr lang="en-US" dirty="0"/>
              <a:t>Bullet 5 level – Bullet 100% size text – 14 point Arial</a:t>
            </a:r>
          </a:p>
        </p:txBody>
      </p:sp>
      <p:pic>
        <p:nvPicPr>
          <p:cNvPr id="9" name="Picture 8" descr="CCEO Risk Format_P8sample_crosshatch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153" y="1134531"/>
            <a:ext cx="4623206" cy="4564685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4059153" y="5777498"/>
            <a:ext cx="4609023" cy="350523"/>
            <a:chOff x="4333069" y="5714104"/>
            <a:chExt cx="4609023" cy="35052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544208" y="5714104"/>
              <a:ext cx="4397884" cy="350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 dirty="0"/>
                <a:t>Current risk assessment with uncertainty	Expected risk assessment with	proposed mitigation</a:t>
              </a:r>
            </a:p>
          </p:txBody>
        </p: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J_Contact Inform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13241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798717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  <a:p>
            <a:pPr lvl="4"/>
            <a:endParaRPr lang="en-US" dirty="0"/>
          </a:p>
        </p:txBody>
      </p:sp>
      <p:sp>
        <p:nvSpPr>
          <p:cNvPr id="7" name="Text Box 19"/>
          <p:cNvSpPr txBox="1">
            <a:spLocks noChangeArrowheads="1"/>
          </p:cNvSpPr>
          <p:nvPr userDrawn="1"/>
        </p:nvSpPr>
        <p:spPr bwMode="auto">
          <a:xfrm>
            <a:off x="240017" y="6395155"/>
            <a:ext cx="1683717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 dirty="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 dirty="0"/>
              <a:t>Department/subdivision name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K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2111897"/>
            <a:ext cx="8123464" cy="1063867"/>
          </a:xfrm>
          <a:prstGeom prst="rect">
            <a:avLst/>
          </a:prstGeom>
        </p:spPr>
        <p:txBody>
          <a:bodyPr/>
          <a:lstStyle>
            <a:lvl1pPr algn="l">
              <a:defRPr sz="3200" b="1" i="1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Transition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45325"/>
            <a:ext cx="812346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Transition Subtitle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395B2-C967-AA40-BFA6-B0EE5C136C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81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Basic_Master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798717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2810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Header_Blank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31866949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Acronym_Box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307521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pPr marL="171450" marR="0" lvl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/>
            </a:pPr>
            <a:r>
              <a:rPr lang="en-US" dirty="0"/>
              <a:t>This is a multipurpose box—use for text, tables, charts or video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28598" y="5653377"/>
            <a:ext cx="8453762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ACR1 = Acronym 1</a:t>
            </a:r>
            <a:br>
              <a:rPr lang="en-US" dirty="0"/>
            </a:br>
            <a:r>
              <a:rPr lang="en-US" dirty="0"/>
              <a:t>ACR2 = Acronym 2</a:t>
            </a:r>
            <a:br>
              <a:rPr lang="en-US" dirty="0"/>
            </a:br>
            <a:r>
              <a:rPr lang="en-US" dirty="0"/>
              <a:t>ACR3 = Acronym 3</a:t>
            </a:r>
            <a:br>
              <a:rPr lang="en-US" dirty="0"/>
            </a:br>
            <a:r>
              <a:rPr lang="en-US" dirty="0"/>
              <a:t>ACR4 = Acronym 4</a:t>
            </a:r>
            <a:br>
              <a:rPr lang="en-US" dirty="0"/>
            </a:br>
            <a:r>
              <a:rPr lang="en-US" dirty="0"/>
              <a:t>ACR5 = Acronym 5</a:t>
            </a:r>
            <a:br>
              <a:rPr lang="en-US" dirty="0"/>
            </a:br>
            <a:r>
              <a:rPr lang="en-US" dirty="0"/>
              <a:t>ACR6 = Acronym 6</a:t>
            </a:r>
            <a:br>
              <a:rPr lang="en-US" dirty="0"/>
            </a:br>
            <a:r>
              <a:rPr lang="en-US" dirty="0"/>
              <a:t>ACR7 = Acronym 7</a:t>
            </a:r>
            <a:br>
              <a:rPr lang="en-US" dirty="0"/>
            </a:br>
            <a:r>
              <a:rPr lang="en-US" dirty="0"/>
              <a:t>ACR8 = Acronym 8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D_Lef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28597" y="1225565"/>
            <a:ext cx="4245432" cy="4798717"/>
          </a:xfrm>
          <a:prstGeom prst="rect">
            <a:avLst/>
          </a:prstGeom>
        </p:spPr>
        <p:txBody>
          <a:bodyPr vert="horz"/>
          <a:lstStyle>
            <a:lvl1pPr marL="177800" indent="-161925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572000" y="1207637"/>
            <a:ext cx="411035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4098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E_Righ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474673" y="1225565"/>
            <a:ext cx="4326430" cy="4798717"/>
          </a:xfrm>
          <a:prstGeom prst="rect">
            <a:avLst/>
          </a:prstGeom>
        </p:spPr>
        <p:txBody>
          <a:bodyPr vert="horz"/>
          <a:lstStyle>
            <a:lvl1pPr marL="169863" indent="-169863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228598" y="1225424"/>
            <a:ext cx="411035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102488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F_Quad_Chart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4576833" y="1205815"/>
            <a:ext cx="191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228598" y="3641651"/>
            <a:ext cx="8623093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228598" y="1205815"/>
            <a:ext cx="4268451" cy="2366552"/>
          </a:xfrm>
          <a:prstGeom prst="rect">
            <a:avLst/>
          </a:prstGeom>
        </p:spPr>
        <p:txBody>
          <a:bodyPr vert="horz"/>
          <a:lstStyle>
            <a:lvl1pPr marL="120650" indent="-104775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4656808" y="1205815"/>
            <a:ext cx="4194883" cy="2366552"/>
          </a:xfrm>
          <a:prstGeom prst="rect">
            <a:avLst/>
          </a:prstGeom>
        </p:spPr>
        <p:txBody>
          <a:bodyPr vert="horz"/>
          <a:lstStyle>
            <a:lvl1pPr marL="120650" indent="-104775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28598" y="3693646"/>
            <a:ext cx="4268451" cy="2404751"/>
          </a:xfrm>
          <a:prstGeom prst="rect">
            <a:avLst/>
          </a:prstGeom>
        </p:spPr>
        <p:txBody>
          <a:bodyPr vert="horz"/>
          <a:lstStyle>
            <a:lvl1pPr marL="112713" indent="-11271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4656808" y="3693646"/>
            <a:ext cx="4194883" cy="2404751"/>
          </a:xfrm>
          <a:prstGeom prst="rect">
            <a:avLst/>
          </a:prstGeom>
        </p:spPr>
        <p:txBody>
          <a:bodyPr vert="horz"/>
          <a:lstStyle>
            <a:lvl1pPr marL="112713" indent="-11271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G_Compare_Contrast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579756" y="3744346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228599" y="1197639"/>
            <a:ext cx="8608104" cy="2366552"/>
          </a:xfrm>
          <a:prstGeom prst="rect">
            <a:avLst/>
          </a:prstGeom>
        </p:spPr>
        <p:txBody>
          <a:bodyPr vert="horz"/>
          <a:lstStyle>
            <a:lvl1pPr marL="120650" indent="-109538">
              <a:tabLst/>
              <a:defRPr sz="160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28598" y="3685470"/>
            <a:ext cx="4211819" cy="2404751"/>
          </a:xfrm>
          <a:prstGeom prst="rect">
            <a:avLst/>
          </a:prstGeom>
        </p:spPr>
        <p:txBody>
          <a:bodyPr vert="horz"/>
          <a:lstStyle>
            <a:lvl1pPr marL="120650" indent="-120650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4719095" y="3685470"/>
            <a:ext cx="4117607" cy="2404751"/>
          </a:xfrm>
          <a:prstGeom prst="rect">
            <a:avLst/>
          </a:prstGeom>
        </p:spPr>
        <p:txBody>
          <a:bodyPr vert="horz"/>
          <a:lstStyle>
            <a:lvl1pPr marL="120650" indent="-120650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H_Risk Format_Corner_markings Imag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CEO Risk Format_P8sample_crosshatc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3300" y="814685"/>
            <a:ext cx="2234525" cy="1867301"/>
          </a:xfrm>
          <a:prstGeom prst="rect">
            <a:avLst/>
          </a:prstGeom>
        </p:spPr>
      </p:pic>
      <p:sp>
        <p:nvSpPr>
          <p:cNvPr id="11" name="Content Placeholder 6"/>
          <p:cNvSpPr>
            <a:spLocks noGrp="1"/>
          </p:cNvSpPr>
          <p:nvPr>
            <p:ph sz="quarter" idx="17"/>
          </p:nvPr>
        </p:nvSpPr>
        <p:spPr>
          <a:xfrm>
            <a:off x="228598" y="1233557"/>
            <a:ext cx="5735473" cy="4794684"/>
          </a:xfrm>
          <a:prstGeom prst="rect">
            <a:avLst/>
          </a:prstGeom>
        </p:spPr>
        <p:txBody>
          <a:bodyPr vert="horz"/>
          <a:lstStyle>
            <a:lvl1pPr marL="180975" indent="-169863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I_Risk Format_Large Imag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228598" y="1134320"/>
            <a:ext cx="3715605" cy="4861367"/>
          </a:xfrm>
          <a:prstGeom prst="rect">
            <a:avLst/>
          </a:prstGeom>
        </p:spPr>
        <p:txBody>
          <a:bodyPr vert="horz"/>
          <a:lstStyle>
            <a:lvl1pPr marL="180975" indent="-180975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r>
              <a:rPr lang="en-US" dirty="0"/>
              <a:t>Bullet 1 level – Bullet 130% size text – Black, 16 point Arial</a:t>
            </a:r>
          </a:p>
          <a:p>
            <a:pPr lvl="1"/>
            <a:r>
              <a:rPr lang="en-US" dirty="0"/>
              <a:t>Bullet 2 level – 14 point Arial Italic</a:t>
            </a:r>
          </a:p>
          <a:p>
            <a:pPr lvl="2"/>
            <a:r>
              <a:rPr lang="en-US" dirty="0"/>
              <a:t>Bullet 3 level – Bullet 125% size text – 14 point Arial</a:t>
            </a:r>
          </a:p>
          <a:p>
            <a:pPr lvl="3"/>
            <a:r>
              <a:rPr lang="en-US" dirty="0"/>
              <a:t>Bullet 4 level – 14 point Arial Italic</a:t>
            </a:r>
          </a:p>
          <a:p>
            <a:pPr lvl="4"/>
            <a:r>
              <a:rPr lang="en-US" dirty="0"/>
              <a:t>Bullet 5 level – Bullet 100% size text – 14 point Arial</a:t>
            </a:r>
          </a:p>
        </p:txBody>
      </p:sp>
      <p:pic>
        <p:nvPicPr>
          <p:cNvPr id="9" name="Picture 8" descr="CCEO Risk Format_P8sample_crosshatch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153" y="1134531"/>
            <a:ext cx="4623206" cy="4564685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4059153" y="5777498"/>
            <a:ext cx="4609023" cy="350523"/>
            <a:chOff x="4333069" y="5714104"/>
            <a:chExt cx="4609023" cy="35052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544208" y="5714104"/>
              <a:ext cx="4397884" cy="350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 dirty="0"/>
                <a:t>Current risk assessment with uncertainty	Expected risk assessment with	proposed mitigation</a:t>
              </a:r>
            </a:p>
          </p:txBody>
        </p: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776149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28601" y="6149817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J_Contact Information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599" y="233088"/>
            <a:ext cx="790956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614874"/>
            <a:ext cx="790956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1" y="6113241"/>
            <a:ext cx="8476059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50899" y="1203263"/>
            <a:ext cx="8453761" cy="4798717"/>
          </a:xfrm>
          <a:prstGeom prst="rect">
            <a:avLst/>
          </a:prstGeom>
        </p:spPr>
        <p:txBody>
          <a:bodyPr vert="horz"/>
          <a:lstStyle>
            <a:lvl1pPr marL="171450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30000"/>
              <a:defRPr sz="1600"/>
            </a:lvl3pPr>
            <a:lvl4pPr marL="1201738" indent="-228600">
              <a:defRPr sz="160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  <a:p>
            <a:pPr lvl="4"/>
            <a:endParaRPr lang="en-US" dirty="0"/>
          </a:p>
        </p:txBody>
      </p:sp>
      <p:sp>
        <p:nvSpPr>
          <p:cNvPr id="7" name="Text Box 19"/>
          <p:cNvSpPr txBox="1">
            <a:spLocks noChangeArrowheads="1"/>
          </p:cNvSpPr>
          <p:nvPr userDrawn="1"/>
        </p:nvSpPr>
        <p:spPr bwMode="auto">
          <a:xfrm>
            <a:off x="240017" y="6395155"/>
            <a:ext cx="1683717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 dirty="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 dirty="0"/>
              <a:t>Department/subdivision name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K_Transition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2111897"/>
            <a:ext cx="8123464" cy="1063867"/>
          </a:xfrm>
          <a:prstGeom prst="rect">
            <a:avLst/>
          </a:prstGeom>
        </p:spPr>
        <p:txBody>
          <a:bodyPr/>
          <a:lstStyle>
            <a:lvl1pPr algn="l">
              <a:defRPr sz="3200" b="1" i="1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Transition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45325"/>
            <a:ext cx="812346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Transition Subtitle</a:t>
            </a: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le and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16350" y="1660394"/>
            <a:ext cx="5101390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6350" y="3124909"/>
            <a:ext cx="5101390" cy="1001228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 dirty="0"/>
              <a:t>Speaker’s name</a:t>
            </a:r>
            <a:br>
              <a:rPr lang="en-US" sz="2000" dirty="0"/>
            </a:br>
            <a:r>
              <a:rPr lang="en-US" sz="2000" dirty="0"/>
              <a:t>and organization – </a:t>
            </a:r>
            <a:br>
              <a:rPr lang="en-US" sz="2000" dirty="0"/>
            </a:br>
            <a:r>
              <a:rPr lang="en-US" sz="20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15976" y="4355982"/>
            <a:ext cx="5102255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2096" y="6492875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2018 The Aerospace Corporation</a:t>
            </a:r>
          </a:p>
        </p:txBody>
      </p:sp>
    </p:spTree>
    <p:extLst>
      <p:ext uri="{BB962C8B-B14F-4D97-AF65-F5344CB8AC3E}">
        <p14:creationId xmlns:p14="http://schemas.microsoft.com/office/powerpoint/2010/main" val="41740417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le and Information Pag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16350" y="1660394"/>
            <a:ext cx="5101390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6350" y="3124909"/>
            <a:ext cx="5101390" cy="1001228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 dirty="0"/>
              <a:t>Speaker’s name</a:t>
            </a:r>
            <a:br>
              <a:rPr lang="en-US" sz="2000" dirty="0"/>
            </a:br>
            <a:r>
              <a:rPr lang="en-US" sz="2000" dirty="0"/>
              <a:t>and organization – </a:t>
            </a:r>
            <a:br>
              <a:rPr lang="en-US" sz="2000" dirty="0"/>
            </a:br>
            <a:r>
              <a:rPr lang="en-US" sz="20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15976" y="4355982"/>
            <a:ext cx="5102255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9143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6619165"/>
            <a:ext cx="9143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202096" y="6492875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2018 The Aerospace Corporation</a:t>
            </a:r>
          </a:p>
        </p:txBody>
      </p:sp>
    </p:spTree>
    <p:extLst>
      <p:ext uri="{BB962C8B-B14F-4D97-AF65-F5344CB8AC3E}">
        <p14:creationId xmlns:p14="http://schemas.microsoft.com/office/powerpoint/2010/main" val="1231173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_Closing_Q&amp;A_Ba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771899" y="2595234"/>
            <a:ext cx="4601283" cy="123164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1" i="1" baseline="0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Closing</a:t>
            </a:r>
            <a:br>
              <a:rPr lang="en-US" dirty="0"/>
            </a:br>
            <a:r>
              <a:rPr lang="en-US" dirty="0"/>
              <a:t>Questions</a:t>
            </a:r>
            <a:br>
              <a:rPr lang="en-US" dirty="0"/>
            </a:br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857787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le and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869096" y="1660396"/>
            <a:ext cx="5474312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69096" y="3124909"/>
            <a:ext cx="5474312" cy="1001228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marR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500" dirty="0"/>
              <a:t>Speaker’s name</a:t>
            </a:r>
            <a:br>
              <a:rPr lang="en-US" sz="1500" dirty="0"/>
            </a:br>
            <a:r>
              <a:rPr lang="en-US" sz="1500" dirty="0"/>
              <a:t>and organization – </a:t>
            </a:r>
            <a:br>
              <a:rPr lang="en-US" sz="1500" dirty="0"/>
            </a:br>
            <a:r>
              <a:rPr lang="en-US" sz="15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868659" y="4355982"/>
            <a:ext cx="5475241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35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43579" y="6392509"/>
            <a:ext cx="26670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2019 The Aerospace Corporation</a:t>
            </a:r>
          </a:p>
        </p:txBody>
      </p:sp>
    </p:spTree>
    <p:extLst>
      <p:ext uri="{BB962C8B-B14F-4D97-AF65-F5344CB8AC3E}">
        <p14:creationId xmlns:p14="http://schemas.microsoft.com/office/powerpoint/2010/main" val="459271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0">
          <p15:clr>
            <a:srgbClr val="FBAE40"/>
          </p15:clr>
        </p15:guide>
        <p15:guide id="2" pos="16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A_Title and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811026" y="1660396"/>
            <a:ext cx="5532382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11026" y="3124909"/>
            <a:ext cx="5532382" cy="1001228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marR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500" dirty="0"/>
              <a:t>Speaker’s name</a:t>
            </a:r>
            <a:br>
              <a:rPr lang="en-US" sz="1500" dirty="0"/>
            </a:br>
            <a:r>
              <a:rPr lang="en-US" sz="1500" dirty="0"/>
              <a:t>and organization – </a:t>
            </a:r>
            <a:br>
              <a:rPr lang="en-US" sz="1500" dirty="0"/>
            </a:br>
            <a:r>
              <a:rPr lang="en-US" sz="15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810579" y="4355982"/>
            <a:ext cx="5533321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35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43579" y="6392509"/>
            <a:ext cx="26670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2019 The Aerospace Corporation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2"/>
            <a:ext cx="9143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6619167"/>
            <a:ext cx="9143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</p:spTree>
    <p:extLst>
      <p:ext uri="{BB962C8B-B14F-4D97-AF65-F5344CB8AC3E}">
        <p14:creationId xmlns:p14="http://schemas.microsoft.com/office/powerpoint/2010/main" val="38150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_Closing_Q&amp;A_Ba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466682" y="2595234"/>
            <a:ext cx="4906501" cy="123164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i="1" baseline="0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Closing</a:t>
            </a:r>
            <a:br>
              <a:rPr lang="en-US" dirty="0"/>
            </a:br>
            <a:r>
              <a:rPr lang="en-US" dirty="0"/>
              <a:t>Questions</a:t>
            </a:r>
            <a:br>
              <a:rPr lang="en-US" dirty="0"/>
            </a:br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96314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.jpe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05422" y="6642556"/>
            <a:ext cx="693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5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923" r:id="rId3"/>
    <p:sldLayoutId id="2147484892" r:id="rId4"/>
    <p:sldLayoutId id="2147484894" r:id="rId5"/>
    <p:sldLayoutId id="2147484924" r:id="rId6"/>
    <p:sldLayoutId id="2147484919" r:id="rId7"/>
    <p:sldLayoutId id="2147484920" r:id="rId8"/>
    <p:sldLayoutId id="2147484921" r:id="rId9"/>
    <p:sldLayoutId id="2147484922" r:id="rId10"/>
    <p:sldLayoutId id="2147484913" r:id="rId11"/>
    <p:sldLayoutId id="2147484931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05422" y="6642556"/>
            <a:ext cx="693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0" y="0"/>
            <a:ext cx="9144000" cy="233088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TYPE</a:t>
            </a:r>
            <a:r>
              <a:rPr lang="en-US" b="0" baseline="0" dirty="0"/>
              <a:t> SECURITY MARKING(S) IN SLIDE MASTER</a:t>
            </a:r>
            <a:br>
              <a:rPr lang="en-US" b="0" baseline="0" dirty="0"/>
            </a:br>
            <a:endParaRPr lang="en-US" b="0" dirty="0"/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0" y="6593176"/>
            <a:ext cx="9144000" cy="216062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TYPE</a:t>
            </a:r>
            <a:r>
              <a:rPr lang="en-US" b="0" baseline="0" dirty="0"/>
              <a:t> SECURITY MARKING(S) IN SLIDE MASTER</a:t>
            </a:r>
            <a:br>
              <a:rPr lang="en-US" b="0" baseline="0"/>
            </a:b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95476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25" r:id="rId3"/>
    <p:sldLayoutId id="2147484905" r:id="rId4"/>
    <p:sldLayoutId id="2147484906" r:id="rId5"/>
    <p:sldLayoutId id="2147484916" r:id="rId6"/>
    <p:sldLayoutId id="2147484926" r:id="rId7"/>
    <p:sldLayoutId id="2147484927" r:id="rId8"/>
    <p:sldLayoutId id="2147484928" r:id="rId9"/>
    <p:sldLayoutId id="2147484929" r:id="rId10"/>
    <p:sldLayoutId id="2147484914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642556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  <p:sldLayoutId id="2147484886" r:id="rId2"/>
    <p:sldLayoutId id="2147484887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642556"/>
            <a:ext cx="76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600" smtClean="0"/>
              <a:pPr algn="l"/>
              <a:t>‹#›</a:t>
            </a:fld>
            <a:endParaRPr lang="en-US" sz="6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6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3" r:id="rId1"/>
    <p:sldLayoutId id="2147484934" r:id="rId2"/>
    <p:sldLayoutId id="2147484935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195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5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erospace.org/paper/game-changer-diy-sats-citizen-spac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C7EDF3E-4AE4-4197-B01F-015CEFC9D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9096" y="1660396"/>
            <a:ext cx="5474312" cy="1239457"/>
          </a:xfrm>
        </p:spPr>
        <p:txBody>
          <a:bodyPr/>
          <a:lstStyle/>
          <a:p>
            <a:r>
              <a:rPr lang="en-US" dirty="0"/>
              <a:t>Do-It-Yourself Satellites</a:t>
            </a:r>
            <a:br>
              <a:rPr lang="en-US" sz="1350" dirty="0"/>
            </a:br>
            <a:r>
              <a:rPr lang="en-US" sz="1350" dirty="0"/>
              <a:t>Applications for Citizen Space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C5D64D-E405-4AB1-B998-4FF782393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9096" y="3124909"/>
            <a:ext cx="5474312" cy="10012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/>
              <a:t>Jake Singh</a:t>
            </a:r>
            <a:br>
              <a:rPr lang="en-US" dirty="0"/>
            </a:br>
            <a:r>
              <a:rPr lang="en-US" dirty="0"/>
              <a:t>Software Systems Assurance</a:t>
            </a:r>
          </a:p>
          <a:p>
            <a:r>
              <a:rPr lang="en-US" dirty="0"/>
              <a:t>The Aerospace Corporation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B77A93E-9704-486F-A9AC-CBC6E596EF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68659" y="4355982"/>
            <a:ext cx="5475241" cy="45784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September 17, 2019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4DEAC63-3F8E-43AC-ACED-9234656F952C}"/>
              </a:ext>
            </a:extLst>
          </p:cNvPr>
          <p:cNvSpPr txBox="1">
            <a:spLocks/>
          </p:cNvSpPr>
          <p:nvPr/>
        </p:nvSpPr>
        <p:spPr>
          <a:xfrm>
            <a:off x="4879966" y="5834463"/>
            <a:ext cx="3463442" cy="3804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1" i="1" kern="1200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i="0" dirty="0"/>
              <a:t> </a:t>
            </a:r>
            <a:r>
              <a:rPr lang="en-US" sz="1100" b="0" i="0" dirty="0"/>
              <a:t>Approved for public release. OTR 2019-01123.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90601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Citizen Space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Background and Market Drivers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8" y="1137725"/>
            <a:ext cx="790955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Citizen Space Participants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i="1" dirty="0"/>
              <a:t>“Citizen space participants are not motivated by profit nor are they members of government agencies; rather, they seek to leverage the assets of commercial space (affordable launch, small satellites) for scientific purposes typically associated with civil space agencies like NASA or NOAA”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Participants need low financial and technical barriers to entry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Drivers of Citizen Science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Creative Disruption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Unconventional players bring unconventional ideas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Lower Cost Threshold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CubeSats, drones, open-source software, smartphones, etc.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Independent Validation</a:t>
            </a:r>
            <a:endParaRPr lang="en-US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Quartz piezoelectric resonator first validated by amateur radio community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Crowd-sourced Wisdom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Citizen scientists have discovered distant exoplanets, new auroras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2"/>
              </a:solidFill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672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DIY Picosatellites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New Asset for Citizen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9" y="1022659"/>
            <a:ext cx="8476061" cy="5612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1600" b="1" i="1" dirty="0">
                <a:solidFill>
                  <a:schemeClr val="bg2"/>
                </a:solidFill>
              </a:rPr>
              <a:t>Key Enabling Elements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Path to Hosted Payloads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Low Orbital Altitude and Lifespan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Compact and Flexible Configurations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Internet-based Telemetry Streaming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Plug-and-Play Avionics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Customer Interface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500" dirty="0"/>
              <a:t>Open-source Software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570EB4-F451-4590-A28F-3B1B691CB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839" y="1137725"/>
            <a:ext cx="4826204" cy="5455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31C275-6FE8-4E9C-8A6A-2D0F5F2DCC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420" r="564" b="1"/>
          <a:stretch/>
        </p:blipFill>
        <p:spPr>
          <a:xfrm>
            <a:off x="228598" y="1137725"/>
            <a:ext cx="3747764" cy="2291275"/>
          </a:xfrm>
          <a:prstGeom prst="rect">
            <a:avLst/>
          </a:prstGeom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1F4D43CC-E2D6-4D9E-AFA7-92C540B827C6}"/>
              </a:ext>
            </a:extLst>
          </p:cNvPr>
          <p:cNvSpPr/>
          <p:nvPr/>
        </p:nvSpPr>
        <p:spPr>
          <a:xfrm>
            <a:off x="2776120" y="2948025"/>
            <a:ext cx="680313" cy="131673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84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E9FC94-74FB-41AD-AA20-7507AC62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232" y="1814914"/>
            <a:ext cx="4577169" cy="25259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5E7944B-97D0-4AAE-B275-0F812FD8AFE8}"/>
              </a:ext>
            </a:extLst>
          </p:cNvPr>
          <p:cNvSpPr txBox="1"/>
          <p:nvPr/>
        </p:nvSpPr>
        <p:spPr>
          <a:xfrm>
            <a:off x="228599" y="814685"/>
            <a:ext cx="4014217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500" b="1" dirty="0" err="1"/>
              <a:t>ThinSat</a:t>
            </a:r>
            <a:endParaRPr lang="en-US" sz="15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500" dirty="0"/>
              <a:t>“Slice of bread” shape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500" dirty="0"/>
              <a:t>3-Phase STEM education program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rgbClr val="000000"/>
                </a:solidFill>
              </a:rPr>
              <a:t>Successful 1</a:t>
            </a:r>
            <a:r>
              <a:rPr lang="en-US" sz="1500" baseline="30000" dirty="0">
                <a:solidFill>
                  <a:srgbClr val="000000"/>
                </a:solidFill>
              </a:rPr>
              <a:t>st</a:t>
            </a:r>
            <a:r>
              <a:rPr lang="en-US" sz="1500" dirty="0">
                <a:solidFill>
                  <a:srgbClr val="000000"/>
                </a:solidFill>
              </a:rPr>
              <a:t> launch on April 17, 2019. 400+ students represented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rgbClr val="000000"/>
                </a:solidFill>
              </a:rPr>
              <a:t>Developed by Virginia Space and Twiggs Space Labs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500" b="1" dirty="0" err="1"/>
              <a:t>ThumbSat</a:t>
            </a:r>
            <a:endParaRPr lang="en-US" sz="1500" b="1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Streamlined concept-to-orbit process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Technical guidance for experiment design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$20,000 reported total mission cost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Regulatory challenges</a:t>
            </a:r>
          </a:p>
          <a:p>
            <a:pPr marL="1085850" lvl="2" indent="-171450">
              <a:buFont typeface="Courier New" panose="02070309020205020404" pitchFamily="49" charset="0"/>
              <a:buChar char="o"/>
            </a:pPr>
            <a:r>
              <a:rPr lang="en-US" sz="1400" dirty="0"/>
              <a:t>Denied FCC license over trajectory uncertainty, command and communication abilities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400" b="1" dirty="0" err="1"/>
              <a:t>TubeSat</a:t>
            </a:r>
            <a:endParaRPr lang="en-US" sz="1400" b="1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Small satellite kit developed by Interorbital Systems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Successful launch in 2016 for middle school students in Brazil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400" dirty="0"/>
              <a:t>$8000 reported cost for academic use</a:t>
            </a:r>
            <a:endParaRPr lang="en-US" sz="15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Changer Lifecycle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Anticipated Maturity Curve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38556A-79F0-461A-9DCB-295506A39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5" t="10008" r="6479" b="2065"/>
          <a:stretch/>
        </p:blipFill>
        <p:spPr>
          <a:xfrm>
            <a:off x="572141" y="1137725"/>
            <a:ext cx="7999718" cy="52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Increased Demand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Users, Technology, Regulation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9" y="1333843"/>
            <a:ext cx="8476061" cy="419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Picosatellite Users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Space democratization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STEM programs inspire future space leaders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Space Technology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Advancement of novel space technologies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Novel applications of picosatellites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Regulatory Concerns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Debris mitigation</a:t>
            </a:r>
          </a:p>
          <a:p>
            <a:pPr marL="6286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Tracking</a:t>
            </a:r>
          </a:p>
        </p:txBody>
      </p:sp>
    </p:spTree>
    <p:extLst>
      <p:ext uri="{BB962C8B-B14F-4D97-AF65-F5344CB8AC3E}">
        <p14:creationId xmlns:p14="http://schemas.microsoft.com/office/powerpoint/2010/main" val="346581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9" y="1022659"/>
            <a:ext cx="4021641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DIY picosatellites </a:t>
            </a:r>
            <a:r>
              <a:rPr lang="en-US" dirty="0"/>
              <a:t>are in the demo/growth phase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Maiden flights for commercial programs introduced over the past few years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High potential to increase citizen space participation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Potential for technology advancement and innovative applications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Regulatory concerns may accompany a rise in popularity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872467-8C9C-48B1-8B00-732E6A37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761" y="1022659"/>
            <a:ext cx="3611867" cy="4642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9ACAD3-76D1-4AFC-9A82-316731D60C07}"/>
              </a:ext>
            </a:extLst>
          </p:cNvPr>
          <p:cNvSpPr txBox="1"/>
          <p:nvPr/>
        </p:nvSpPr>
        <p:spPr>
          <a:xfrm>
            <a:off x="4541075" y="5835341"/>
            <a:ext cx="395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Link to paper:</a:t>
            </a:r>
            <a:endParaRPr lang="en-US" sz="900" dirty="0">
              <a:hlinkClick r:id="" action="ppaction://noaction"/>
            </a:endParaRPr>
          </a:p>
          <a:p>
            <a:pPr algn="ctr"/>
            <a:r>
              <a:rPr lang="en-US" sz="900" dirty="0">
                <a:hlinkClick r:id="rId3"/>
              </a:rPr>
              <a:t>https://aerospace.org/paper/game-changer-diy-sats-citizen-space</a:t>
            </a:r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981F1-A823-474A-887B-FBCC9B526E94}"/>
              </a:ext>
            </a:extLst>
          </p:cNvPr>
          <p:cNvSpPr txBox="1"/>
          <p:nvPr/>
        </p:nvSpPr>
        <p:spPr>
          <a:xfrm>
            <a:off x="5207272" y="615581"/>
            <a:ext cx="261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2"/>
                </a:solidFill>
              </a:rPr>
              <a:t>Read More!</a:t>
            </a:r>
          </a:p>
        </p:txBody>
      </p:sp>
    </p:spTree>
    <p:extLst>
      <p:ext uri="{BB962C8B-B14F-4D97-AF65-F5344CB8AC3E}">
        <p14:creationId xmlns:p14="http://schemas.microsoft.com/office/powerpoint/2010/main" val="179530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1_Corporate Template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E7CC2E9-97E7-44E2-9CEF-94245A140030}" vid="{7238002B-5FA7-4FCD-8390-C3120E090B48}"/>
    </a:ext>
  </a:extLst>
</a:theme>
</file>

<file path=ppt/theme/theme2.xml><?xml version="1.0" encoding="utf-8"?>
<a:theme xmlns:a="http://schemas.openxmlformats.org/drawingml/2006/main" name="2_Corporate Template_Security Markings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E7CC2E9-97E7-44E2-9CEF-94245A140030}" vid="{4E14C260-738B-43BB-B364-E6985E06DA98}"/>
    </a:ext>
  </a:extLst>
</a:theme>
</file>

<file path=ppt/theme/theme3.xml><?xml version="1.0" encoding="utf-8"?>
<a:theme xmlns:a="http://schemas.openxmlformats.org/drawingml/2006/main" name="3_Standard Title ">
  <a:themeElements>
    <a:clrScheme name="1">
      <a:dk1>
        <a:srgbClr val="000000"/>
      </a:dk1>
      <a:lt1>
        <a:srgbClr val="FFFFFF"/>
      </a:lt1>
      <a:dk2>
        <a:srgbClr val="6F6F6F"/>
      </a:dk2>
      <a:lt2>
        <a:srgbClr val="EEECE1"/>
      </a:lt2>
      <a:accent1>
        <a:srgbClr val="5E8AB3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3D65E"/>
      </a:accent6>
      <a:hlink>
        <a:srgbClr val="5E8AB3"/>
      </a:hlink>
      <a:folHlink>
        <a:srgbClr val="4F868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E7CC2E9-97E7-44E2-9CEF-94245A140030}" vid="{46BA43DB-6872-4722-BB01-E569EEF72301}"/>
    </a:ext>
  </a:extLst>
</a:theme>
</file>

<file path=ppt/theme/theme4.xml><?xml version="1.0" encoding="utf-8"?>
<a:theme xmlns:a="http://schemas.openxmlformats.org/drawingml/2006/main" name="4_Standard Title ">
  <a:themeElements>
    <a:clrScheme name="1">
      <a:dk1>
        <a:srgbClr val="000000"/>
      </a:dk1>
      <a:lt1>
        <a:srgbClr val="FFFFFF"/>
      </a:lt1>
      <a:dk2>
        <a:srgbClr val="6F6F6F"/>
      </a:dk2>
      <a:lt2>
        <a:srgbClr val="EEECE1"/>
      </a:lt2>
      <a:accent1>
        <a:srgbClr val="5E8AB3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3D65E"/>
      </a:accent6>
      <a:hlink>
        <a:srgbClr val="5E8AB3"/>
      </a:hlink>
      <a:folHlink>
        <a:srgbClr val="4F868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16x9 2018 Aerospace Template.potx" id="{9862A745-75A0-4B97-B61D-50676AC8F609}" vid="{EC1692C1-61F6-4720-ABF0-66D2B66E0A33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329A30FA720447BE7CAF96405CAB9F" ma:contentTypeVersion="10" ma:contentTypeDescription="Create a new document." ma:contentTypeScope="" ma:versionID="dbaa3b241e292e2d870cf87d8ca750fb">
  <xsd:schema xmlns:xsd="http://www.w3.org/2001/XMLSchema" xmlns:xs="http://www.w3.org/2001/XMLSchema" xmlns:p="http://schemas.microsoft.com/office/2006/metadata/properties" xmlns:ns2="c6c9b369-9e1d-4e03-8c31-818ab53d71ad" xmlns:ns3="1b61945e-ea42-4939-992c-499712c4dde6" targetNamespace="http://schemas.microsoft.com/office/2006/metadata/properties" ma:root="true" ma:fieldsID="a0878760e37807740363f63150c533f4" ns2:_="" ns3:_="">
    <xsd:import namespace="c6c9b369-9e1d-4e03-8c31-818ab53d71ad"/>
    <xsd:import namespace="1b61945e-ea42-4939-992c-499712c4dd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9b369-9e1d-4e03-8c31-818ab53d7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1945e-ea42-4939-992c-499712c4dde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6941D5-9B70-4FCF-8431-FD2C00B4DF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61BC8D-038A-4B50-AD40-02AE5A684F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c9b369-9e1d-4e03-8c31-818ab53d71ad"/>
    <ds:schemaRef ds:uri="1b61945e-ea42-4939-992c-499712c4dd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61B769-D194-4AE7-9D3D-107ABC3B374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c6c9b369-9e1d-4e03-8c31-818ab53d71ad"/>
    <ds:schemaRef ds:uri="http://purl.org/dc/elements/1.1/"/>
    <ds:schemaRef ds:uri="http://schemas.microsoft.com/office/2006/metadata/properties"/>
    <ds:schemaRef ds:uri="1b61945e-ea42-4939-992c-499712c4dde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2018_Corporate_Template_4x3</Template>
  <TotalTime>986</TotalTime>
  <Words>349</Words>
  <Application>Microsoft Office PowerPoint</Application>
  <PresentationFormat>On-screen Show (4:3)</PresentationFormat>
  <Paragraphs>83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1_Corporate Template</vt:lpstr>
      <vt:lpstr>2_Corporate Template_Security Markings</vt:lpstr>
      <vt:lpstr>3_Standard Title </vt:lpstr>
      <vt:lpstr>4_Standard Title </vt:lpstr>
      <vt:lpstr>Do-It-Yourself Satellites Applications for Citizen Space</vt:lpstr>
      <vt:lpstr>Citizen Space</vt:lpstr>
      <vt:lpstr>DIY Picosatellites</vt:lpstr>
      <vt:lpstr>Examples</vt:lpstr>
      <vt:lpstr>Game Changer Lifecycle</vt:lpstr>
      <vt:lpstr>Implications of Increased Demand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Infrastructure elements</dc:title>
  <dc:subject/>
  <dc:creator>James A Vedda</dc:creator>
  <cp:keywords/>
  <dc:description/>
  <cp:lastModifiedBy>David Hebert</cp:lastModifiedBy>
  <cp:revision>77</cp:revision>
  <cp:lastPrinted>2012-11-26T17:25:34Z</cp:lastPrinted>
  <dcterms:created xsi:type="dcterms:W3CDTF">2019-01-21T21:39:19Z</dcterms:created>
  <dcterms:modified xsi:type="dcterms:W3CDTF">2019-09-17T15:13:47Z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0x01010033329A30FA720447BE7CAF96405CAB9F</vt:lpwstr>
  </property>
  <property fmtid="{D5CDD505-2E9C-101B-9397-08002B2CF9AE}" pid="3" name="_dlc_DocIdItemGuid">
    <vt:lpwstr>3e0631b3-22c0-4691-8d13-5bc58d0d3cfc</vt:lpwstr>
  </property>
</Properties>
</file>